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350" r:id="rId3"/>
    <p:sldId id="351" r:id="rId4"/>
    <p:sldId id="259" r:id="rId5"/>
    <p:sldId id="323" r:id="rId6"/>
    <p:sldId id="333" r:id="rId7"/>
    <p:sldId id="332" r:id="rId8"/>
    <p:sldId id="324" r:id="rId9"/>
    <p:sldId id="336" r:id="rId10"/>
    <p:sldId id="337" r:id="rId11"/>
    <p:sldId id="338" r:id="rId12"/>
    <p:sldId id="339" r:id="rId13"/>
    <p:sldId id="335" r:id="rId14"/>
    <p:sldId id="340" r:id="rId15"/>
    <p:sldId id="341" r:id="rId16"/>
    <p:sldId id="334" r:id="rId17"/>
    <p:sldId id="342" r:id="rId18"/>
    <p:sldId id="325" r:id="rId19"/>
    <p:sldId id="326" r:id="rId20"/>
    <p:sldId id="327" r:id="rId21"/>
    <p:sldId id="343" r:id="rId22"/>
    <p:sldId id="344" r:id="rId23"/>
    <p:sldId id="328" r:id="rId24"/>
    <p:sldId id="346" r:id="rId25"/>
    <p:sldId id="329" r:id="rId26"/>
    <p:sldId id="345" r:id="rId27"/>
    <p:sldId id="330" r:id="rId28"/>
    <p:sldId id="331" r:id="rId29"/>
    <p:sldId id="348" r:id="rId30"/>
    <p:sldId id="352" r:id="rId31"/>
    <p:sldId id="322" r:id="rId32"/>
    <p:sldId id="294" r:id="rId33"/>
    <p:sldId id="25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5" d="100"/>
          <a:sy n="105" d="100"/>
        </p:scale>
        <p:origin x="169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31.07.2019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33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1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69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533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5409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6266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186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750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99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55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169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77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43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10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10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2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0300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2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136853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obius.com.ua/blog-cat/skazochnoe-bok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shkola.net/wiki/figurnoe-boke" TargetMode="External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fotoshkola.net/wiki/figurnoe-bok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post/13685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eng.ucmerced.edu/people/zhu/CVPR14_deblurtext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dirty="0"/>
              <a:t>Восстановление размытых изображений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Алексей Алексеев, </a:t>
            </a:r>
            <a:r>
              <a:rPr lang="en-US" dirty="0" err="1" smtClean="0"/>
              <a:t>Singularis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aleksey.alekseev@singularis-lab.com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Meetup #4'19, </a:t>
            </a:r>
            <a:r>
              <a:rPr lang="en-US" dirty="0" smtClean="0"/>
              <a:t>3</a:t>
            </a:r>
            <a:r>
              <a:rPr lang="ru-RU" dirty="0" smtClean="0"/>
              <a:t> августа 2019, 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44" y="265648"/>
            <a:ext cx="2664296" cy="8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искажения (размытия)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Первая и последняя формула:</a:t>
                </a:r>
              </a:p>
              <a:p>
                <a:pPr algn="ctr"/>
                <a:endParaRPr lang="ru-RU" i="1" dirty="0" smtClean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гд</m:t>
                    </m:r>
                  </m:oMath>
                </a14:m>
                <a:r>
                  <a:rPr lang="ru-RU" sz="2800" dirty="0">
                    <a:solidFill>
                      <a:schemeClr val="bg1">
                        <a:lumMod val="65000"/>
                      </a:schemeClr>
                    </a:solidFill>
                  </a:rPr>
                  <a:t>е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полученное размытое изображение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искажающая функция,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ru-RU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ru-RU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−исходное, неповрежденное изображение</m:t>
                      </m:r>
                      <m:r>
                        <a:rPr lang="en-US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−аддитивный шум,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 −</m:t>
                    </m:r>
                    <m:r>
                      <a:rPr lang="ru-RU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оператор свертки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:</a:t>
                </a:r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−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где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имеет размеры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  <a:blipFill rotWithShape="0">
                <a:blip r:embed="rId3"/>
                <a:stretch>
                  <a:fillRect l="-104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62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искажения (размытия)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Первая и последняя формула:</a:t>
                </a:r>
              </a:p>
              <a:p>
                <a:pPr algn="ctr"/>
                <a:endParaRPr lang="ru-RU" i="1" dirty="0" smtClean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гд</m:t>
                    </m:r>
                  </m:oMath>
                </a14:m>
                <a:r>
                  <a:rPr lang="ru-RU" sz="2800" dirty="0">
                    <a:solidFill>
                      <a:schemeClr val="bg1">
                        <a:lumMod val="65000"/>
                      </a:schemeClr>
                    </a:solidFill>
                  </a:rPr>
                  <a:t>е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полученное размытое изображение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искажающая функция,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−исходное, неповрежденное изображение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−аддитивный шум</m:t>
                      </m:r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∗ −</m:t>
                    </m:r>
                    <m:r>
                      <a:rPr lang="ru-RU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оператор свертки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:</a:t>
                </a:r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−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ru-R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где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имеет размеры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  <a:blipFill rotWithShape="0">
                <a:blip r:embed="rId3"/>
                <a:stretch>
                  <a:fillRect l="-104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02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Аддитивный шум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pic>
        <p:nvPicPr>
          <p:cNvPr id="2050" name="Picture 2" descr="https://habrastorage.org/storage2/ddc/745/2c1/ddc7452c1d210ed41cd1737fd5704aa7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4" r="50086" b="-4"/>
          <a:stretch/>
        </p:blipFill>
        <p:spPr bwMode="auto">
          <a:xfrm>
            <a:off x="5292079" y="1932773"/>
            <a:ext cx="34425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364110" y="5348906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https://habr.com/ru/post/136853/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1844824"/>
            <a:ext cx="5184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Аддитивный – то есть прибавляется к картинке сложением.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Шум практически всегда является Гауссовым.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Не зависит от того, что на изображении.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Зависит от условий съемки.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Огромное количество факторов (особенности матрицы, объектива, освещенности и т.д.).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Вычислить его мы не можем.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574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Искажающая </a:t>
            </a:r>
            <a:r>
              <a:rPr lang="ru-RU" dirty="0" smtClean="0"/>
              <a:t>функция, </a:t>
            </a:r>
            <a:r>
              <a:rPr lang="ru-RU" dirty="0" err="1" smtClean="0"/>
              <a:t>расфокусировка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32" y="1447737"/>
            <a:ext cx="1876203" cy="1876203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77" y="1447737"/>
            <a:ext cx="1868728" cy="1876203"/>
          </a:xfrm>
          <a:prstGeom prst="rect">
            <a:avLst/>
          </a:prstGeom>
        </p:spPr>
      </p:pic>
      <p:pic>
        <p:nvPicPr>
          <p:cNvPr id="9" name="Объект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t="5173" r="45574" b="44013"/>
          <a:stretch/>
        </p:blipFill>
        <p:spPr>
          <a:xfrm>
            <a:off x="4788024" y="3486851"/>
            <a:ext cx="3682680" cy="28293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4800" r="47998" b="45997"/>
          <a:stretch/>
        </p:blipFill>
        <p:spPr>
          <a:xfrm>
            <a:off x="539552" y="3487888"/>
            <a:ext cx="3965146" cy="28273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21972" t="14180" r="21134" b="8641"/>
          <a:stretch/>
        </p:blipFill>
        <p:spPr>
          <a:xfrm>
            <a:off x="4601707" y="1447737"/>
            <a:ext cx="2075438" cy="187620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l="28235" t="28235" r="28576" b="28576"/>
          <a:stretch/>
        </p:blipFill>
        <p:spPr>
          <a:xfrm>
            <a:off x="6804247" y="1447736"/>
            <a:ext cx="1906060" cy="18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0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Искажающая </a:t>
            </a:r>
            <a:r>
              <a:rPr lang="ru-RU" dirty="0" smtClean="0"/>
              <a:t>функция, </a:t>
            </a:r>
            <a:r>
              <a:rPr lang="ru-RU" dirty="0" err="1" smtClean="0"/>
              <a:t>расфокусировка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Ð¾Ð±ÑÐµÐºÑÐ¸Ð² Ð»Ð¸ÑÑÑÑ Ð´Ð¸Ð°ÑÑÐ°Ð³Ð¼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8" y="2204864"/>
            <a:ext cx="823701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6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Бонус: размытие Боке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132856"/>
            <a:ext cx="4167836" cy="2777472"/>
          </a:xfrm>
          <a:prstGeom prst="rect">
            <a:avLst/>
          </a:prstGeom>
        </p:spPr>
      </p:pic>
      <p:pic>
        <p:nvPicPr>
          <p:cNvPr id="2050" name="Picture 2" descr="CD6A9704-Edit-2_102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44" y="2132856"/>
            <a:ext cx="4164174" cy="27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399540" y="4910328"/>
            <a:ext cx="36541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https://strobius.com.ua/blog-cat/skazochnoe-boke.html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1441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Бонус: размытие Боке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pic>
        <p:nvPicPr>
          <p:cNvPr id="2052" name="Picture 4" descr="Image result for Ð±Ð¾ÐºÐµ ÑÐ¸Ð³ÑÑÐ½Ð¾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71310"/>
            <a:ext cx="2789474" cy="23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033272" y="8967144"/>
            <a:ext cx="2205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https://fotoshkola.net/wiki/figurnoe-boke</a:t>
            </a:r>
            <a:endParaRPr lang="en-US" dirty="0"/>
          </a:p>
        </p:txBody>
      </p:sp>
      <p:pic>
        <p:nvPicPr>
          <p:cNvPr id="2054" name="Picture 6" descr="Image-norm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79" y="1475110"/>
            <a:ext cx="2810981" cy="236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-norm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07" y="1471310"/>
            <a:ext cx="2716811" cy="23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-norm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05" y="3949172"/>
            <a:ext cx="3258213" cy="20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-norm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3909013"/>
            <a:ext cx="3602398" cy="212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797031" y="6085343"/>
            <a:ext cx="3256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https://fotoshkola.net/wiki/figurnoe-boke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39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Бонус: размытие Боке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33272" y="8967144"/>
            <a:ext cx="2205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https://fotoshkola.net/wiki/figurnoe-boke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797031" y="6085343"/>
            <a:ext cx="3256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https://fotoshkola.net/wiki/figurnoe-boke</a:t>
            </a:r>
            <a:endParaRPr lang="en-US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12" y="1484784"/>
            <a:ext cx="2584437" cy="22043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90" y="1483144"/>
            <a:ext cx="2524125" cy="2266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448" y="4174686"/>
            <a:ext cx="1613560" cy="16265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872" y="1967364"/>
            <a:ext cx="1613560" cy="15878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912" y="3750094"/>
            <a:ext cx="2573053" cy="240481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9" y="3887959"/>
            <a:ext cx="2524125" cy="2266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66495" y="258697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*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2860543" y="4797152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*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193473" y="2452045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=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91361" y="466480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5474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Искажающая функция, </a:t>
            </a:r>
            <a:r>
              <a:rPr lang="ru-RU" dirty="0" err="1" smtClean="0"/>
              <a:t>смаз</a:t>
            </a:r>
            <a:r>
              <a:rPr lang="ru-RU" dirty="0" smtClean="0"/>
              <a:t> в движении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26805"/>
            <a:ext cx="2381250" cy="23812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9" r="58263" b="10225"/>
          <a:stretch/>
        </p:blipFill>
        <p:spPr>
          <a:xfrm>
            <a:off x="4180852" y="1643838"/>
            <a:ext cx="4392488" cy="4392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851498"/>
            <a:ext cx="23907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Свертка обратима?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409" y="1588431"/>
            <a:ext cx="8229600" cy="4329130"/>
          </a:xfrm>
        </p:spPr>
        <p:txBody>
          <a:bodyPr>
            <a:normAutofit/>
          </a:bodyPr>
          <a:lstStyle/>
          <a:p>
            <a:r>
              <a:rPr lang="ru-RU" sz="2800" smtClean="0"/>
              <a:t>Теорема о свертке: в частотой области свертка это просто умножение, а обратная свертка – деление.</a:t>
            </a:r>
          </a:p>
          <a:p>
            <a:r>
              <a:rPr lang="ru-RU" sz="2800" smtClean="0"/>
              <a:t>Главная проблема – шум</a:t>
            </a:r>
          </a:p>
          <a:p>
            <a:pPr marL="0" indent="0">
              <a:buNone/>
            </a:pPr>
            <a:endParaRPr lang="ru-RU" sz="280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4" y="3024887"/>
            <a:ext cx="5832648" cy="305189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23370" y="6042299"/>
            <a:ext cx="2357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https://habr.com/ru/post/136853/</a:t>
            </a:r>
            <a:endParaRPr lang="en-US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82" y="3032254"/>
            <a:ext cx="2891719" cy="28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1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вообще речь?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pic>
        <p:nvPicPr>
          <p:cNvPr id="8194" name="Picture 2" descr="Image result for ÐºÐ¾Ñ ÑÐ¼Ð°Ð·Ð°Ð½Ð½ÑÐ¹ Ð¼ÐµÐ¼Ð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4509492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9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Аналитические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Существуют различные аналитические методы, главная их идея – уменьшить влияние шума</a:t>
            </a:r>
          </a:p>
          <a:p>
            <a:r>
              <a:rPr lang="ru-RU" dirty="0"/>
              <a:t>Фильтр </a:t>
            </a:r>
            <a:r>
              <a:rPr lang="ru-RU" dirty="0" smtClean="0"/>
              <a:t>Винера</a:t>
            </a:r>
          </a:p>
          <a:p>
            <a:r>
              <a:rPr lang="ru-RU" dirty="0" smtClean="0"/>
              <a:t>Регуляризация по Тихонову</a:t>
            </a:r>
          </a:p>
          <a:p>
            <a:r>
              <a:rPr lang="ru-RU" dirty="0"/>
              <a:t>Фильтр </a:t>
            </a:r>
            <a:r>
              <a:rPr lang="ru-RU" dirty="0" smtClean="0"/>
              <a:t>Люси-Ричардсона</a:t>
            </a:r>
          </a:p>
          <a:p>
            <a:r>
              <a:rPr lang="ru-RU" dirty="0" smtClean="0"/>
              <a:t>И др.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6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Аналитические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4098" name="Picture 2" descr="https://habrastorage.org/storage2/4c7/f25/fa1/4c7f25fa14f588bbe1fcdc00d49d1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41" y="1353967"/>
            <a:ext cx="2304256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abrastorage.org/storage2/cca/126/e0b/cca126e0b5371d9e1537d8b934ad7c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40" y="3933055"/>
            <a:ext cx="2304256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brastorage.org/storage2/e24/c7f/fde/e24c7ffdea7632da3118c94b1b5574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741" y="3933055"/>
            <a:ext cx="2304256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040" y="1353967"/>
            <a:ext cx="2304256" cy="22991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18099" y="3576920"/>
            <a:ext cx="1672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Винера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56360" y="6139016"/>
            <a:ext cx="287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Регуляризация по Тихонову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781266" y="6132498"/>
            <a:ext cx="2711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Фильтр Люси-Ричардсона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719411" y="3580660"/>
            <a:ext cx="253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Размытое изображение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029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Аналитические решения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Недостатки:</a:t>
            </a:r>
          </a:p>
          <a:p>
            <a:r>
              <a:rPr lang="ru-RU" dirty="0" smtClean="0"/>
              <a:t>Необходимо заранее знать искажающую функцию</a:t>
            </a:r>
          </a:p>
          <a:p>
            <a:r>
              <a:rPr lang="ru-RU" dirty="0" smtClean="0"/>
              <a:t>Не подходит, когда в каждом пикселе не одна и та же искажающая функция (почти всегда)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1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нас есть </a:t>
            </a:r>
            <a:r>
              <a:rPr lang="ru-RU" dirty="0" err="1" smtClean="0"/>
              <a:t>сверточные</a:t>
            </a:r>
            <a:r>
              <a:rPr lang="ru-RU" dirty="0" smtClean="0"/>
              <a:t> </a:t>
            </a:r>
            <a:r>
              <a:rPr lang="ru-RU" dirty="0" err="1" smtClean="0"/>
              <a:t>нейросети</a:t>
            </a:r>
            <a:endParaRPr lang="ru-RU" dirty="0" smtClean="0"/>
          </a:p>
          <a:p>
            <a:r>
              <a:rPr lang="ru-RU" dirty="0" smtClean="0"/>
              <a:t>Основания операция размытия – свертка</a:t>
            </a:r>
          </a:p>
          <a:p>
            <a:endParaRPr lang="en-US" dirty="0"/>
          </a:p>
        </p:txBody>
      </p:sp>
      <p:pic>
        <p:nvPicPr>
          <p:cNvPr id="6146" name="Picture 2" descr="Image result for ÑÐ¾Ð²Ð¿Ð°Ð´ÐµÐ½Ð¸Ðµ Ð½Ðµ Ð´ÑÐ¼Ð°Ñ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82" y="2712206"/>
            <a:ext cx="3622726" cy="36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96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600201"/>
            <a:ext cx="8435280" cy="432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Преимущества:</a:t>
            </a:r>
          </a:p>
          <a:p>
            <a:r>
              <a:rPr lang="ru-RU" dirty="0" smtClean="0"/>
              <a:t>Умеет самостоятельно вычислять искажающую функцию</a:t>
            </a:r>
          </a:p>
          <a:p>
            <a:r>
              <a:rPr lang="ru-RU" dirty="0" smtClean="0"/>
              <a:t>Умеет в неравномерное размытие</a:t>
            </a:r>
          </a:p>
          <a:p>
            <a:pPr marL="0" indent="0">
              <a:buNone/>
            </a:pPr>
            <a:r>
              <a:rPr lang="ru-RU" dirty="0" smtClean="0"/>
              <a:t>Недостатки:</a:t>
            </a:r>
          </a:p>
          <a:p>
            <a:r>
              <a:rPr lang="ru-RU" dirty="0" smtClean="0"/>
              <a:t>Иногда может нарисовать то, чего не было </a:t>
            </a:r>
            <a:r>
              <a:rPr lang="en-US" dirty="0" smtClean="0"/>
              <a:t>:)</a:t>
            </a:r>
          </a:p>
          <a:p>
            <a:r>
              <a:rPr lang="ru-RU" dirty="0" smtClean="0"/>
              <a:t>Нужно обучать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3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23928" y="6002017"/>
            <a:ext cx="5382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Scale-recurrent Network for Deep Image </a:t>
            </a:r>
            <a:r>
              <a:rPr lang="en-US" dirty="0" err="1"/>
              <a:t>Deblurring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594" y="1424929"/>
            <a:ext cx="4898812" cy="4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59832" y="6002017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Deep Convolutional Neural Network for Image Deconvolution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3" y="1615113"/>
            <a:ext cx="86772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Машинное обучение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6" y="1600201"/>
            <a:ext cx="8686800" cy="264084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601758" y="5805264"/>
            <a:ext cx="2355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Fast Motion </a:t>
            </a:r>
            <a:r>
              <a:rPr lang="en-US" dirty="0" err="1"/>
              <a:t>Deblurring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7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текста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2935"/>
            <a:ext cx="9144000" cy="221212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059832" y="5805264"/>
            <a:ext cx="6343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Total Variation Blind Deconvolution: The Devil is in the Details</a:t>
            </a:r>
          </a:p>
        </p:txBody>
      </p:sp>
    </p:spTree>
    <p:extLst>
      <p:ext uri="{BB962C8B-B14F-4D97-AF65-F5344CB8AC3E}">
        <p14:creationId xmlns:p14="http://schemas.microsoft.com/office/powerpoint/2010/main" val="154387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286491"/>
            <a:ext cx="3128319" cy="115280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415528"/>
            <a:ext cx="3128319" cy="1178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текста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96" y="1280771"/>
            <a:ext cx="2905007" cy="243028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396" y="3508372"/>
            <a:ext cx="6357955" cy="270016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139952" y="6136259"/>
            <a:ext cx="6287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https://eng.ucmerced.edu/people/zhu/CVPR14_deblurtext.pdf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447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Презентация </a:t>
            </a:r>
            <a:r>
              <a:rPr lang="en-US" dirty="0" smtClean="0"/>
              <a:t>Photoshop (2011)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pic>
        <p:nvPicPr>
          <p:cNvPr id="10242" name="Picture 2" descr="Image result for Photoshop de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8" y="1412776"/>
            <a:ext cx="8710860" cy="43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4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Ð·Ð°Ð¼Ð°Ð·Ð°ÑÑ Ð´Ð¾ÐºÑÐ¼ÐµÐ½ÑÐ¾Ð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484784"/>
            <a:ext cx="8016825" cy="28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Практический бонус, защита информации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646798"/>
              </p:ext>
            </p:extLst>
          </p:nvPr>
        </p:nvGraphicFramePr>
        <p:xfrm>
          <a:off x="2915816" y="4149080"/>
          <a:ext cx="3134300" cy="211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Image" r:id="rId4" imgW="4596480" imgH="3098160" progId="Photoshop.Image.12">
                  <p:embed/>
                </p:oleObj>
              </mc:Choice>
              <mc:Fallback>
                <p:oleObj name="Image" r:id="rId4" imgW="4596480" imgH="30981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5816" y="4149080"/>
                        <a:ext cx="3134300" cy="211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98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заключения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Некоторые размытые изображения можно восстановить, не до оригинального качества, но до различимых </a:t>
            </a:r>
            <a:r>
              <a:rPr lang="ru-RU" dirty="0" smtClean="0">
                <a:solidFill>
                  <a:schemeClr val="tx1"/>
                </a:solidFill>
              </a:rPr>
              <a:t>деталей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Восстановление будет сильно осложнено, если размытие неравномерное, например, только объект двигается или большая разница расстояний, чем дальше, тем сильнее размытие.</a:t>
            </a:r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5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pic>
        <p:nvPicPr>
          <p:cNvPr id="9218" name="Picture 2" descr="ÐÐ°ÑÑÐ¸Ð½ÐºÐ¸ Ð¿Ð¾ Ð·Ð°Ð¿ÑÐ¾ÑÑ ÐºÐ¾Ñ Ð²Ð¾Ð¿ÑÐ¾ÑÑ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" y="1777661"/>
            <a:ext cx="7950238" cy="2664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68" y="4005064"/>
            <a:ext cx="4676972" cy="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Что такое размытое изображение?</a:t>
            </a:r>
          </a:p>
          <a:p>
            <a:r>
              <a:rPr lang="ru-RU" dirty="0" smtClean="0"/>
              <a:t>Как они получаются?</a:t>
            </a:r>
          </a:p>
          <a:p>
            <a:r>
              <a:rPr lang="ru-RU" dirty="0" smtClean="0"/>
              <a:t>А может сделать их четкими снова?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такое размытое изображение?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Размытые изображения – это нечеткие изображение </a:t>
            </a:r>
            <a:r>
              <a:rPr lang="en-US" dirty="0" smtClean="0"/>
              <a:t>:)</a:t>
            </a:r>
            <a:endParaRPr lang="ru-RU" dirty="0" smtClean="0"/>
          </a:p>
          <a:p>
            <a:r>
              <a:rPr lang="ru-RU" dirty="0" smtClean="0"/>
              <a:t>Размытие – это искажения изображения</a:t>
            </a:r>
            <a:endParaRPr lang="en-US" dirty="0" smtClean="0"/>
          </a:p>
          <a:p>
            <a:r>
              <a:rPr lang="ru-RU" dirty="0" smtClean="0"/>
              <a:t>Мы будем говорить про два типа размытия: расфокусированное и смазанное в движении.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32808"/>
            <a:ext cx="3899925" cy="29249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42" y="1583832"/>
            <a:ext cx="3384376" cy="4512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Расфокусированные изображения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1412776"/>
            <a:ext cx="4176464" cy="2783630"/>
          </a:xfrm>
        </p:spPr>
      </p:pic>
    </p:spTree>
    <p:extLst>
      <p:ext uri="{BB962C8B-B14F-4D97-AF65-F5344CB8AC3E}">
        <p14:creationId xmlns:p14="http://schemas.microsoft.com/office/powerpoint/2010/main" val="93380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Размытие в движении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72" y="2726824"/>
            <a:ext cx="4804586" cy="3603440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26" y="1482808"/>
            <a:ext cx="4569720" cy="30457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1721438"/>
            <a:ext cx="2376510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искажения (размытия)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/>
                  <a:t>Первая и последняя формула:</a:t>
                </a:r>
              </a:p>
              <a:p>
                <a:pPr algn="ctr"/>
                <a:endParaRPr lang="ru-RU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2800" i="1">
                        <a:latin typeface="Cambria Math" panose="02040503050406030204" pitchFamily="18" charset="0"/>
                      </a:rPr>
                      <m:t>гд</m:t>
                    </m:r>
                  </m:oMath>
                </a14:m>
                <a:r>
                  <a:rPr lang="ru-RU" sz="2800" dirty="0"/>
                  <a:t>е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полученное размытое изображение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искажающая функция,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−исходное, неповрежденное изображение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−аддитивный шум,</m:t>
                      </m:r>
                    </m:oMath>
                  </m:oMathPara>
                </a14:m>
                <a:endParaRPr lang="ru-RU" dirty="0"/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∗ 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оператор свертки</m:t>
                    </m:r>
                  </m:oMath>
                </a14:m>
                <a:r>
                  <a:rPr lang="en-US" dirty="0"/>
                  <a:t>:</a:t>
                </a:r>
                <a:endParaRPr lang="ru-RU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, где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имеет размеры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  <a:blipFill rotWithShape="0">
                <a:blip r:embed="rId3"/>
                <a:stretch>
                  <a:fillRect l="-104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31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искажения (размытия)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ru-RU" dirty="0"/>
              <a:t> августа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IT Meetup #4'19,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Первая и последняя формула:</a:t>
                </a:r>
              </a:p>
              <a:p>
                <a:pPr algn="ctr"/>
                <a:endParaRPr lang="ru-RU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гд</m:t>
                    </m:r>
                  </m:oMath>
                </a14:m>
                <a:r>
                  <a:rPr lang="ru-RU" sz="2800" dirty="0">
                    <a:solidFill>
                      <a:schemeClr val="bg1">
                        <a:lumMod val="65000"/>
                      </a:schemeClr>
                    </a:solidFill>
                  </a:rPr>
                  <a:t>е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полученное размытое изображение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искажающая функция,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−исходное, неповрежденное изображение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−аддитивный шум,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 −</m:t>
                    </m:r>
                    <m:r>
                      <a:rPr lang="ru-RU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оператор свертки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ru-RU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 −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ru-RU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ru-RU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где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имеет размеры 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285860"/>
                <a:ext cx="8750206" cy="4720010"/>
              </a:xfrm>
              <a:prstGeom prst="rect">
                <a:avLst/>
              </a:prstGeom>
              <a:blipFill rotWithShape="0">
                <a:blip r:embed="rId3"/>
                <a:stretch>
                  <a:fillRect l="-1045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6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22753</TotalTime>
  <Words>788</Words>
  <Application>Microsoft Office PowerPoint</Application>
  <PresentationFormat>Экран (4:3)</PresentationFormat>
  <Paragraphs>254</Paragraphs>
  <Slides>33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Template SL</vt:lpstr>
      <vt:lpstr>Adobe Photoshop Image</vt:lpstr>
      <vt:lpstr>Восстановление размытых изображений</vt:lpstr>
      <vt:lpstr>О чем вообще речь?</vt:lpstr>
      <vt:lpstr>Презентация Photoshop (2011)</vt:lpstr>
      <vt:lpstr>Содержание</vt:lpstr>
      <vt:lpstr>Что такое размытое изображение?</vt:lpstr>
      <vt:lpstr>Расфокусированные изображения</vt:lpstr>
      <vt:lpstr>Размытие в движении</vt:lpstr>
      <vt:lpstr>Модель искажения (размытия)</vt:lpstr>
      <vt:lpstr>Модель искажения (размытия)</vt:lpstr>
      <vt:lpstr>Модель искажения (размытия)</vt:lpstr>
      <vt:lpstr>Модель искажения (размытия)</vt:lpstr>
      <vt:lpstr>Аддитивный шум</vt:lpstr>
      <vt:lpstr>Искажающая функция, расфокусировка</vt:lpstr>
      <vt:lpstr>Искажающая функция, расфокусировка</vt:lpstr>
      <vt:lpstr>Бонус: размытие Боке</vt:lpstr>
      <vt:lpstr>Бонус: размытие Боке</vt:lpstr>
      <vt:lpstr>Бонус: размытие Боке</vt:lpstr>
      <vt:lpstr>Искажающая функция, смаз в движении</vt:lpstr>
      <vt:lpstr>Свертка обратима?</vt:lpstr>
      <vt:lpstr>Аналитические решения</vt:lpstr>
      <vt:lpstr>Аналитические решения</vt:lpstr>
      <vt:lpstr>Аналитические решения</vt:lpstr>
      <vt:lpstr>Машинное обучение</vt:lpstr>
      <vt:lpstr>Машинное обучение</vt:lpstr>
      <vt:lpstr>Машинное обучение</vt:lpstr>
      <vt:lpstr>Машинное обучение</vt:lpstr>
      <vt:lpstr>Машинное обучение</vt:lpstr>
      <vt:lpstr>Восстановление текста</vt:lpstr>
      <vt:lpstr>Восстановление текста</vt:lpstr>
      <vt:lpstr>Практический бонус, защита информации</vt:lpstr>
      <vt:lpstr>Вместо заключения</vt:lpstr>
      <vt:lpstr>Вопросы?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Aleksey Alekseev</cp:lastModifiedBy>
  <cp:revision>465</cp:revision>
  <dcterms:created xsi:type="dcterms:W3CDTF">2015-09-12T11:25:34Z</dcterms:created>
  <dcterms:modified xsi:type="dcterms:W3CDTF">2019-08-03T12:54:48Z</dcterms:modified>
</cp:coreProperties>
</file>